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2" r:id="rId3"/>
    <p:sldId id="293" r:id="rId4"/>
    <p:sldId id="296" r:id="rId5"/>
    <p:sldId id="297" r:id="rId6"/>
    <p:sldId id="298" r:id="rId7"/>
    <p:sldId id="283" r:id="rId8"/>
    <p:sldId id="290" r:id="rId9"/>
    <p:sldId id="284" r:id="rId10"/>
    <p:sldId id="257" r:id="rId11"/>
    <p:sldId id="258" r:id="rId12"/>
    <p:sldId id="282" r:id="rId13"/>
    <p:sldId id="280" r:id="rId14"/>
    <p:sldId id="281" r:id="rId15"/>
    <p:sldId id="260" r:id="rId16"/>
    <p:sldId id="261" r:id="rId17"/>
    <p:sldId id="285" r:id="rId18"/>
    <p:sldId id="286" r:id="rId19"/>
    <p:sldId id="287" r:id="rId20"/>
    <p:sldId id="263" r:id="rId21"/>
    <p:sldId id="288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89" r:id="rId31"/>
    <p:sldId id="272" r:id="rId32"/>
    <p:sldId id="274" r:id="rId33"/>
    <p:sldId id="275" r:id="rId34"/>
    <p:sldId id="276" r:id="rId35"/>
    <p:sldId id="277" r:id="rId36"/>
    <p:sldId id="295" r:id="rId37"/>
    <p:sldId id="27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11" autoAdjust="0"/>
  </p:normalViewPr>
  <p:slideViewPr>
    <p:cSldViewPr snapToGrid="0" showGuides="1">
      <p:cViewPr varScale="1">
        <p:scale>
          <a:sx n="74" d="100"/>
          <a:sy n="74" d="100"/>
        </p:scale>
        <p:origin x="552" y="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E4E88-C959-4488-BB8A-FF0F3C72671A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C066D-EBA1-490F-AB76-41E80CA603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4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C066D-EBA1-490F-AB76-41E80CA603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77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C066D-EBA1-490F-AB76-41E80CA603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22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C066D-EBA1-490F-AB76-41E80CA603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0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0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43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517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17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42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70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1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484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5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F4A3E-7D05-48FF-96CE-7DCD3EE80529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DC29D-2E7F-464E-9469-6DCFC27E39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47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Close-up%20reading%20(Week%205).doc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64158" y="4310376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600" b="1" dirty="0" smtClean="0">
                <a:latin typeface="Book Antiqua" panose="02040602050305030304" pitchFamily="18" charset="0"/>
              </a:rPr>
              <a:t>Week 5 Feature article  </a:t>
            </a: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101 Find a compelling story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Think about a new and innovative way to tell the story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102 Do research on your topic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Focus and perspectives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Online research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Books and magazines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Historical data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AutoShape 2" descr="Image titled Write a Feature Article Step 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Image titled Write a Feature Article Step 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9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103 Decide on the type of feature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2504" y="2050192"/>
            <a:ext cx="4890704" cy="3668028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200" y="2292439"/>
            <a:ext cx="5181600" cy="3884524"/>
          </a:xfrm>
        </p:spPr>
        <p:txBody>
          <a:bodyPr/>
          <a:lstStyle/>
          <a:p>
            <a:r>
              <a:rPr lang="en-US" altLang="zh-CN" sz="3200" b="1" dirty="0" smtClean="0">
                <a:latin typeface="Book Antiqua" panose="02040602050305030304" pitchFamily="18" charset="0"/>
              </a:rPr>
              <a:t>Depending on your focus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4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104 Consider the audience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7170"/>
            <a:ext cx="5126948" cy="385221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288109" y="1817608"/>
            <a:ext cx="556045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Who will be my readers?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What kind of angels appeal to these readers?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58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105 Consider the type of publication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1803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Readership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General styles and features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8" y="1825625"/>
            <a:ext cx="5421102" cy="40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Step 2: Interviewing subjects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308" y="3721307"/>
            <a:ext cx="3944913" cy="2958685"/>
          </a:xfrm>
          <a:prstGeom prst="rect">
            <a:avLst/>
          </a:prstGeom>
        </p:spPr>
      </p:pic>
      <p:sp>
        <p:nvSpPr>
          <p:cNvPr id="5" name="AutoShape 2" descr="Image titled Write a Feature Article Step 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984" y="1420232"/>
            <a:ext cx="3820732" cy="2865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88" y="1690688"/>
            <a:ext cx="3946301" cy="29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Step 3: Preparing to writing the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87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301 Choose a format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3943" y="1967293"/>
            <a:ext cx="4746417" cy="3565677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4075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Not the “inverted pyramid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”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dramatic opening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Story-within-story structure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2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302 Decide on approximate length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7034"/>
            <a:ext cx="4602879" cy="3450635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7349" y="1690688"/>
            <a:ext cx="6062730" cy="48517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Newspaper feature stories run between 500 and 2,500 words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M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agazine features run from 500 to 5,000 words.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Blog features run from 250 to 2,500 words.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303 Outline your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96118"/>
            <a:ext cx="5080470" cy="3810352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0" y="2506662"/>
            <a:ext cx="5181600" cy="4351338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Book Antiqua" panose="02040602050305030304" pitchFamily="18" charset="0"/>
              </a:rPr>
              <a:t>Be selective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2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Lesson plan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5914" y="1690688"/>
            <a:ext cx="10387885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Close-up reading: </a:t>
            </a:r>
            <a:r>
              <a:rPr lang="en-US" altLang="zh-CN" sz="3200" b="1" i="1" dirty="0" smtClean="0">
                <a:latin typeface="Book Antiqua" panose="02040602050305030304" pitchFamily="18" charset="0"/>
              </a:rPr>
              <a:t>Stopping A Global Killer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Writing skills: A Feature Article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In-class writing: An outline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Homework </a:t>
            </a:r>
          </a:p>
        </p:txBody>
      </p:sp>
    </p:spTree>
    <p:extLst>
      <p:ext uri="{BB962C8B-B14F-4D97-AF65-F5344CB8AC3E}">
        <p14:creationId xmlns:p14="http://schemas.microsoft.com/office/powerpoint/2010/main" val="16410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Step 4: Writing the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1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401 Open your story with a “hook”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2126" y="2228045"/>
            <a:ext cx="4927703" cy="3688777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an interesting fact, a quote, or an anecdote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76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487" y="365125"/>
            <a:ext cx="11668259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402 Expand your lead in the next paragraphs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24848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Why are we reading this story?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What is important about it?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403 Follow your outline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Book Antiqua" panose="02040602050305030304" pitchFamily="18" charset="0"/>
              </a:rPr>
              <a:t>Be flexible, however.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8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404 Show, don’t tell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210836" y="1732880"/>
            <a:ext cx="5753637" cy="47616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Describe </a:t>
            </a:r>
            <a:r>
              <a:rPr lang="en-US" altLang="zh-CN" sz="3200" b="1" dirty="0">
                <a:latin typeface="Book Antiqua" panose="02040602050305030304" pitchFamily="18" charset="0"/>
              </a:rPr>
              <a:t>a setting or person so that the reader can clearly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envision</a:t>
            </a:r>
            <a:r>
              <a:rPr lang="en-US" altLang="zh-CN" sz="3200" b="1" dirty="0">
                <a:latin typeface="Book Antiqua" panose="02040602050305030304" pitchFamily="18" charset="0"/>
              </a:rPr>
              <a:t> it in their mind.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6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405 Don’t use too many quotes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290" y="1825625"/>
            <a:ext cx="5181600" cy="38862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096000" y="1822450"/>
            <a:ext cx="5740758" cy="430789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Write around their quotes to give them context, build the story and help the reader interpret what the interviewee is saying.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406 Choose appropriate language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Target audience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Publication 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1575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407 Keep your opinion OUT of the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793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It’s not about YOU!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Your personality is conveyed through your writing style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408 Revise your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Think of ways to sharpen descriptions, clarify points and streamline explanations.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Step 5: Finalizing the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3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The magazine and the author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68" y="1629958"/>
            <a:ext cx="3553897" cy="4731032"/>
          </a:xfrm>
          <a:prstGeom prst="rect">
            <a:avLst/>
          </a:prstGeom>
        </p:spPr>
      </p:pic>
      <p:pic>
        <p:nvPicPr>
          <p:cNvPr id="1026" name="Picture 2" descr="http://s.ecrater.com/stores/170546/4fee29b34babc_170546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234" y="1690688"/>
            <a:ext cx="3213510" cy="46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6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501 Check for accuracy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199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Names, order of events, and other pertinent details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6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502 Have your subjects read the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336406" y="1825625"/>
            <a:ext cx="501739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Optional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Flexible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32" y="2202287"/>
            <a:ext cx="5299568" cy="3974676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98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503 Check spelling and grammar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623" y="1690688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762223" y="1825625"/>
            <a:ext cx="5803005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“The Elements of Style,"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"The Associated Press Stylebook"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0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504 Get feedback on the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Friends and colleagues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Editors</a:t>
            </a: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98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505 Write a headline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1803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Optional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The headline is short and to the point, using no more than about 10-15 words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1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506 Submit your article by the deadline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In-class writing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Write an outline of your feature article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Focus, Audience, Structure, Materials, etc.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30 minutes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Submission before midnight. </a:t>
            </a:r>
            <a:r>
              <a:rPr lang="zh-CN" altLang="en-US" sz="3200" b="1" dirty="0" smtClean="0">
                <a:latin typeface="Book Antiqua" panose="02040602050305030304" pitchFamily="18" charset="0"/>
              </a:rPr>
              <a:t>（学在浙大）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Homework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68192"/>
            <a:ext cx="10515600" cy="49454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1.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Start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to write a feature article about COVID-19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2. About 1000 words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3. A proper title,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Facts, quotes, statistics;  Use an analogy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Explanation of important concepts or terms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sym typeface="Wingdings" panose="05000000000000000000" pitchFamily="2" charset="2"/>
              </a:rPr>
              <a:t> Narration+ description + exposition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4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Stopping a global killer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7734" y="1584102"/>
            <a:ext cx="10156065" cy="45928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A mosquito bite and the spread of malaria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 truth of malaria </a:t>
            </a:r>
          </a:p>
          <a:p>
            <a:pPr>
              <a:lnSpc>
                <a:spcPct val="150000"/>
              </a:lnSpc>
            </a:pPr>
            <a:r>
              <a:rPr lang="en-US" altLang="zh-CN" sz="3200" b="1" i="1" dirty="0" smtClean="0">
                <a:latin typeface="Book Antiqua" panose="02040602050305030304" pitchFamily="18" charset="0"/>
              </a:rPr>
              <a:t>The global awareness and efforts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… 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(other topics?)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In-class writing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501 (5 </a:t>
            </a:r>
            <a:r>
              <a:rPr lang="en-US" altLang="zh-CN" sz="3200" b="1" dirty="0">
                <a:latin typeface="Book Antiqua" panose="02040602050305030304" pitchFamily="18" charset="0"/>
              </a:rPr>
              <a:t>minutes)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8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Close-up reading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0614" y="1562986"/>
            <a:ext cx="10143186" cy="46139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Choice of different materials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Organization of different materials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Presentation of different materials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Some cases of creative writing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  <a:hlinkClick r:id="rId2" action="ppaction://hlinkfile"/>
              </a:rPr>
              <a:t>Close-up reading (Week 5).docx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0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32138" y="206340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Feature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29296" y="296079"/>
            <a:ext cx="2688142" cy="626584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540912" y="1365161"/>
            <a:ext cx="8588383" cy="519675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A feature article is much more than a collection of bare facts. It's a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special-interest</a:t>
            </a:r>
            <a:r>
              <a:rPr lang="en-US" altLang="zh-CN" sz="3200" b="1" dirty="0">
                <a:latin typeface="Book Antiqua" panose="02040602050305030304" pitchFamily="18" charset="0"/>
              </a:rPr>
              <a:t> article abounding with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details</a:t>
            </a:r>
            <a:r>
              <a:rPr lang="en-US" altLang="zh-CN" sz="3200" b="1" dirty="0">
                <a:latin typeface="Book Antiqua" panose="02040602050305030304" pitchFamily="18" charset="0"/>
              </a:rPr>
              <a:t> that makes for pleasurable reading. While a hard news article focuses on exactly what happened, when and to whom, a feature article typically adds a dimension of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human interest</a:t>
            </a:r>
            <a:r>
              <a:rPr lang="en-US" altLang="zh-CN" sz="3200" b="1" dirty="0">
                <a:latin typeface="Book Antiqua" panose="02040602050305030304" pitchFamily="18" charset="0"/>
              </a:rPr>
              <a:t>.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5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Feature 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344"/>
            <a:ext cx="11087636" cy="504851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Book Antiqua" panose="02040602050305030304" pitchFamily="18" charset="0"/>
              </a:rPr>
              <a:t>Feature articles frequently contain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a story line </a:t>
            </a:r>
            <a:r>
              <a:rPr lang="en-US" altLang="zh-CN" sz="3200" b="1" dirty="0">
                <a:latin typeface="Book Antiqua" panose="02040602050305030304" pitchFamily="18" charset="0"/>
              </a:rPr>
              <a:t>and often have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entertainment value</a:t>
            </a:r>
            <a:r>
              <a:rPr lang="en-US" altLang="zh-CN" sz="3200" b="1" dirty="0">
                <a:latin typeface="Book Antiqua" panose="02040602050305030304" pitchFamily="18" charset="0"/>
              </a:rPr>
              <a:t>. Rather than reciting the plain facts, they go into a topic more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in-depth</a:t>
            </a:r>
            <a:r>
              <a:rPr lang="en-US" altLang="zh-CN" sz="3200" b="1" dirty="0">
                <a:latin typeface="Book Antiqua" panose="02040602050305030304" pitchFamily="18" charset="0"/>
              </a:rPr>
              <a:t>. </a:t>
            </a:r>
            <a:r>
              <a:rPr lang="en-US" altLang="zh-CN" sz="3200" b="1" u="sng" dirty="0">
                <a:latin typeface="Book Antiqua" panose="02040602050305030304" pitchFamily="18" charset="0"/>
              </a:rPr>
              <a:t>Background research, descriptions, quotations and personal interviews</a:t>
            </a:r>
            <a:r>
              <a:rPr lang="en-US" altLang="zh-CN" sz="3200" b="1" dirty="0">
                <a:latin typeface="Book Antiqua" panose="02040602050305030304" pitchFamily="18" charset="0"/>
              </a:rPr>
              <a:t> add interest to features. 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60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Writing a feature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While writing a feature article takes lots of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planning, research, and work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, doing it well is a great way to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creatively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write about a topic you are passionate about and is a perfect chance to explore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different ways to write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!</a:t>
            </a:r>
            <a:endParaRPr lang="zh-CN" altLang="en-US" sz="32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8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Steps to write a feature article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1672" y="1532586"/>
            <a:ext cx="10362127" cy="50227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Step 1: Choosing a story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Step 2: Interviewing subjects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Step 3: Preparing to write the article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Step 4: Writing the article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Step 5: Finalizing the article </a:t>
            </a:r>
            <a:endParaRPr lang="en-US" altLang="zh-CN" b="1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Source: https://www.wikihow.com/Write-a-Feature-Article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736</Words>
  <Application>Microsoft Office PowerPoint</Application>
  <PresentationFormat>宽屏</PresentationFormat>
  <Paragraphs>111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Book Antiqua</vt:lpstr>
      <vt:lpstr>Wingdings</vt:lpstr>
      <vt:lpstr>Office 主题​​</vt:lpstr>
      <vt:lpstr>English Writing II</vt:lpstr>
      <vt:lpstr>Lesson plan</vt:lpstr>
      <vt:lpstr>The magazine and the author </vt:lpstr>
      <vt:lpstr>Stopping a global killer </vt:lpstr>
      <vt:lpstr>Close-up reading</vt:lpstr>
      <vt:lpstr>Feature article</vt:lpstr>
      <vt:lpstr>Feature article</vt:lpstr>
      <vt:lpstr>Writing a feature article </vt:lpstr>
      <vt:lpstr>Steps to write a feature article </vt:lpstr>
      <vt:lpstr>101 Find a compelling story</vt:lpstr>
      <vt:lpstr>102 Do research on your topic</vt:lpstr>
      <vt:lpstr>103 Decide on the type of feature </vt:lpstr>
      <vt:lpstr>104 Consider the audience</vt:lpstr>
      <vt:lpstr>105 Consider the type of publication</vt:lpstr>
      <vt:lpstr>Step 2: Interviewing subjects</vt:lpstr>
      <vt:lpstr>Step 3: Preparing to writing the article</vt:lpstr>
      <vt:lpstr>301 Choose a format</vt:lpstr>
      <vt:lpstr>302 Decide on approximate length</vt:lpstr>
      <vt:lpstr>303 Outline your article </vt:lpstr>
      <vt:lpstr>Step 4: Writing the article </vt:lpstr>
      <vt:lpstr>401 Open your story with a “hook”</vt:lpstr>
      <vt:lpstr>402 Expand your lead in the next paragraphs</vt:lpstr>
      <vt:lpstr>403 Follow your outline</vt:lpstr>
      <vt:lpstr>404 Show, don’t tell</vt:lpstr>
      <vt:lpstr>405 Don’t use too many quotes</vt:lpstr>
      <vt:lpstr>406 Choose appropriate language </vt:lpstr>
      <vt:lpstr>407 Keep your opinion OUT of the article</vt:lpstr>
      <vt:lpstr>408 Revise your article </vt:lpstr>
      <vt:lpstr>Step 5: Finalizing the article </vt:lpstr>
      <vt:lpstr>501 Check for accuracy</vt:lpstr>
      <vt:lpstr>502 Have your subjects read the article</vt:lpstr>
      <vt:lpstr>503 Check spelling and grammar</vt:lpstr>
      <vt:lpstr>504 Get feedback on the article</vt:lpstr>
      <vt:lpstr>505 Write a headline</vt:lpstr>
      <vt:lpstr>506 Submit your article by the deadline</vt:lpstr>
      <vt:lpstr>In-class writing </vt:lpstr>
      <vt:lpstr>Homework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Writing II</dc:title>
  <dc:creator>ZHU Ye</dc:creator>
  <cp:lastModifiedBy>ZHU Ye</cp:lastModifiedBy>
  <cp:revision>35</cp:revision>
  <dcterms:created xsi:type="dcterms:W3CDTF">2020-03-22T00:48:13Z</dcterms:created>
  <dcterms:modified xsi:type="dcterms:W3CDTF">2020-03-23T07:38:17Z</dcterms:modified>
</cp:coreProperties>
</file>